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74" r:id="rId2"/>
    <p:sldId id="275" r:id="rId3"/>
    <p:sldId id="256" r:id="rId4"/>
    <p:sldId id="271" r:id="rId5"/>
    <p:sldId id="257" r:id="rId6"/>
    <p:sldId id="272" r:id="rId7"/>
    <p:sldId id="258" r:id="rId8"/>
    <p:sldId id="283" r:id="rId9"/>
    <p:sldId id="282" r:id="rId10"/>
    <p:sldId id="268" r:id="rId11"/>
    <p:sldId id="288" r:id="rId12"/>
    <p:sldId id="279" r:id="rId13"/>
    <p:sldId id="287" r:id="rId14"/>
    <p:sldId id="289" r:id="rId15"/>
    <p:sldId id="276" r:id="rId16"/>
    <p:sldId id="281" r:id="rId17"/>
    <p:sldId id="290" r:id="rId18"/>
    <p:sldId id="291" r:id="rId19"/>
    <p:sldId id="259" r:id="rId20"/>
    <p:sldId id="269" r:id="rId21"/>
    <p:sldId id="293" r:id="rId22"/>
    <p:sldId id="286" r:id="rId23"/>
    <p:sldId id="292" r:id="rId24"/>
    <p:sldId id="260" r:id="rId25"/>
    <p:sldId id="261" r:id="rId26"/>
    <p:sldId id="295" r:id="rId27"/>
    <p:sldId id="262" r:id="rId28"/>
    <p:sldId id="273" r:id="rId29"/>
    <p:sldId id="264" r:id="rId30"/>
    <p:sldId id="265" r:id="rId31"/>
    <p:sldId id="266" r:id="rId32"/>
    <p:sldId id="270" r:id="rId33"/>
    <p:sldId id="29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6714"/>
  </p:normalViewPr>
  <p:slideViewPr>
    <p:cSldViewPr snapToGrid="0" snapToObjects="1">
      <p:cViewPr>
        <p:scale>
          <a:sx n="100" d="100"/>
          <a:sy n="100" d="100"/>
        </p:scale>
        <p:origin x="196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294E4-6FE9-7344-8E8F-5F6A5FDCEAFA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CEE3B-A74C-A447-BEA4-EB7C1DE25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CEE3B-A74C-A447-BEA4-EB7C1DE257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4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11B97A-2FB0-4625-8C2E-CDCB1AF6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03441" y="-1"/>
            <a:ext cx="5737117" cy="5728133"/>
            <a:chOff x="329184" y="1"/>
            <a:chExt cx="524256" cy="572813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318045"/>
            <a:ext cx="8249304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5B10F-3005-66EB-97DE-5638CC3B1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74" y="3801738"/>
            <a:ext cx="7553652" cy="929750"/>
          </a:xfrm>
        </p:spPr>
        <p:txBody>
          <a:bodyPr anchor="b">
            <a:normAutofit/>
          </a:bodyPr>
          <a:lstStyle/>
          <a:p>
            <a:r>
              <a:rPr lang="en-US" sz="4500"/>
              <a:t>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40D7D88-2A38-D46D-8D11-A3074D00D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174" y="3724663"/>
            <a:ext cx="7553652" cy="1966477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3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3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Endohepatology</a:t>
            </a:r>
            <a:r>
              <a:rPr lang="en-US" sz="23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en-US" sz="23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Emerging Concepts for the Gen Z Gastroenterologists”</a:t>
            </a:r>
          </a:p>
          <a:p>
            <a:pPr>
              <a:lnSpc>
                <a:spcPct val="90000"/>
              </a:lnSpc>
            </a:pPr>
            <a:r>
              <a:rPr lang="en-US" sz="23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Dominic Mutura </a:t>
            </a:r>
          </a:p>
          <a:p>
            <a:pPr>
              <a:lnSpc>
                <a:spcPct val="90000"/>
              </a:lnSpc>
            </a:pPr>
            <a:r>
              <a:rPr lang="en-US" sz="23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MPhil Gastroenterology (UCT), Cert Gastroenterology (Phys) (CMSA),</a:t>
            </a:r>
            <a:endParaRPr lang="en-US" sz="23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74770-0791-84EE-FF01-2B31F9154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18" y="756998"/>
            <a:ext cx="1879091" cy="2743200"/>
          </a:xfrm>
          <a:prstGeom prst="rect">
            <a:avLst/>
          </a:prstGeom>
        </p:spPr>
      </p:pic>
      <p:pic>
        <p:nvPicPr>
          <p:cNvPr id="11" name="Picture 10" descr="A view of a city from a window&#10;&#10;Description automatically generated">
            <a:extLst>
              <a:ext uri="{FF2B5EF4-FFF2-40B4-BE49-F238E27FC236}">
                <a16:creationId xmlns:a16="http://schemas.microsoft.com/office/drawing/2014/main" id="{C8ECD788-4E54-3B7C-B011-D2220E252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475"/>
          <a:stretch/>
        </p:blipFill>
        <p:spPr>
          <a:xfrm>
            <a:off x="2496109" y="1235304"/>
            <a:ext cx="3764713" cy="2301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295D-A476-F5BF-2FDB-BCE285AC5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63" r="20223"/>
          <a:stretch/>
        </p:blipFill>
        <p:spPr>
          <a:xfrm>
            <a:off x="6227059" y="921126"/>
            <a:ext cx="2469592" cy="22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1E3B1B-E3F7-5DBC-53BE-BD0BA7E62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08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EUS-Guided Liver Biopsy</a:t>
            </a:r>
          </a:p>
        </p:txBody>
      </p:sp>
      <p:pic>
        <p:nvPicPr>
          <p:cNvPr id="5" name="Content Placeholder 4" descr="A diagram of a liver&#10;&#10;Description automatically generated">
            <a:extLst>
              <a:ext uri="{FF2B5EF4-FFF2-40B4-BE49-F238E27FC236}">
                <a16:creationId xmlns:a16="http://schemas.microsoft.com/office/drawing/2014/main" id="{DD029E52-5C5E-B9CB-CBFB-53E10DE3ED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5682" y="1170093"/>
            <a:ext cx="4890518" cy="3142157"/>
          </a:xfrm>
          <a:prstGeom prst="rect">
            <a:avLst/>
          </a:prstGeom>
        </p:spPr>
      </p:pic>
      <p:pic>
        <p:nvPicPr>
          <p:cNvPr id="9" name="Content Placeholder 8" descr="An ultrasound of a baby&#10;&#10;Description automatically generated">
            <a:extLst>
              <a:ext uri="{FF2B5EF4-FFF2-40B4-BE49-F238E27FC236}">
                <a16:creationId xmlns:a16="http://schemas.microsoft.com/office/drawing/2014/main" id="{6A6DC1C0-E68B-C62C-0D24-1B5C0DBCAE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7122" y="4132736"/>
            <a:ext cx="4371196" cy="26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91743" y="-15978"/>
            <a:ext cx="5360514" cy="5876916"/>
            <a:chOff x="329184" y="-99107"/>
            <a:chExt cx="524256" cy="587691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1055718"/>
            <a:ext cx="8249304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B2243D08-CA40-CBD5-5678-311648EC5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84683"/>
            <a:ext cx="6858000" cy="2551829"/>
          </a:xfrm>
        </p:spPr>
        <p:txBody>
          <a:bodyPr anchor="ctr">
            <a:normAutofit/>
          </a:bodyPr>
          <a:lstStyle/>
          <a:p>
            <a:r>
              <a:rPr lang="en-US" sz="5700"/>
              <a:t>EUS Portal Pressure Gradient (EUS‑PPG)</a:t>
            </a:r>
          </a:p>
        </p:txBody>
      </p:sp>
    </p:spTree>
    <p:extLst>
      <p:ext uri="{BB962C8B-B14F-4D97-AF65-F5344CB8AC3E}">
        <p14:creationId xmlns:p14="http://schemas.microsoft.com/office/powerpoint/2010/main" val="14612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0547A09-4FEA-F329-E53A-ABE349B8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Key principles</a:t>
            </a:r>
          </a:p>
        </p:txBody>
      </p:sp>
      <p:pic>
        <p:nvPicPr>
          <p:cNvPr id="8" name="Content Placeholder 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9506EB5D-CFD7-18CE-7208-BFC43E0417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8862" b="12409"/>
          <a:stretch/>
        </p:blipFill>
        <p:spPr>
          <a:xfrm>
            <a:off x="0" y="1096039"/>
            <a:ext cx="6946900" cy="2955262"/>
          </a:xfrm>
          <a:prstGeom prst="rect">
            <a:avLst/>
          </a:prstGeom>
        </p:spPr>
      </p:pic>
      <p:pic>
        <p:nvPicPr>
          <p:cNvPr id="10" name="Content Placeholder 7" descr="A diagram of a disease&#10;&#10;Description automatically generated">
            <a:extLst>
              <a:ext uri="{FF2B5EF4-FFF2-40B4-BE49-F238E27FC236}">
                <a16:creationId xmlns:a16="http://schemas.microsoft.com/office/drawing/2014/main" id="{68E6BEDA-B836-63FA-8213-16E3A4058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0" y="3522236"/>
            <a:ext cx="5334000" cy="33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41702-D22E-D654-E07A-C0DDEBCA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6" y="386930"/>
            <a:ext cx="7549592" cy="129844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/>
              <a:t>Why measure portal pressure </a:t>
            </a:r>
            <a:br>
              <a:rPr lang="en-US" sz="4200"/>
            </a:br>
            <a:r>
              <a:rPr lang="en-US" sz="4200"/>
              <a:t>(clinical context)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26FE8-1CC4-4073-99A7-0572CEC7B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688" y="2072308"/>
            <a:ext cx="3620731" cy="416665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Portal hypertension (PHT) drives complications in compensated advanced chronic liver disease (</a:t>
            </a:r>
            <a:r>
              <a:rPr lang="en-US" sz="1400" dirty="0" err="1"/>
              <a:t>cACLD</a:t>
            </a:r>
            <a:r>
              <a:rPr lang="en-US" sz="1400" dirty="0"/>
              <a:t>).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Clinically significant portal hypertension (CSPH) = HVPG ≥ 10 mm Hg — best biomarker for predicting </a:t>
            </a:r>
            <a:r>
              <a:rPr lang="en-US" sz="1400" b="1" dirty="0"/>
              <a:t>decompensation, HCC and death</a:t>
            </a:r>
            <a:r>
              <a:rPr lang="en-US" sz="14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HVPG thresholds with prognostic value: &gt;16 mm Hg (HR ≈ 2.87 for mortality); ≥20 mm Hg identifies very high-risk group (≈44% mortality).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PREDESCI shifted practice toward treating all </a:t>
            </a:r>
            <a:r>
              <a:rPr lang="en-US" sz="1400" dirty="0" err="1"/>
              <a:t>cACLD</a:t>
            </a:r>
            <a:r>
              <a:rPr lang="en-US" sz="1400" dirty="0"/>
              <a:t> patients with CSPH (</a:t>
            </a:r>
            <a:r>
              <a:rPr lang="en-US" sz="1400" dirty="0" err="1"/>
              <a:t>eg</a:t>
            </a:r>
            <a:r>
              <a:rPr lang="en-US" sz="1400" dirty="0"/>
              <a:t>, carvedilol) to prevent decompensation, </a:t>
            </a:r>
            <a:r>
              <a:rPr lang="en-US" sz="1400" b="1" dirty="0"/>
              <a:t>not just to prevent variceal bleeding</a:t>
            </a:r>
            <a:r>
              <a:rPr lang="en-US" sz="1400" dirty="0"/>
              <a:t>.</a:t>
            </a:r>
          </a:p>
        </p:txBody>
      </p:sp>
      <p:pic>
        <p:nvPicPr>
          <p:cNvPr id="4" name="Picture 3" descr="A graph and text on a white background&#10;&#10;Description automatically generated">
            <a:extLst>
              <a:ext uri="{FF2B5EF4-FFF2-40B4-BE49-F238E27FC236}">
                <a16:creationId xmlns:a16="http://schemas.microsoft.com/office/drawing/2014/main" id="{13B7F127-2AF8-1204-1CFC-56DF20BD7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525" y="2641600"/>
            <a:ext cx="4477836" cy="29889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36CFFF92-C0BC-2FF1-0A25-EF4216B34E75}"/>
              </a:ext>
            </a:extLst>
          </p:cNvPr>
          <p:cNvSpPr/>
          <p:nvPr/>
        </p:nvSpPr>
        <p:spPr>
          <a:xfrm>
            <a:off x="7721600" y="2123899"/>
            <a:ext cx="1049712" cy="1305101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43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DF73-4A8D-4C15-C3F4-C71E329E7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EUS-PPG and how it compares to HVPG (method)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021EE-AB50-0A39-BE37-7AB206E2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EUS-PPG = direct EUS-guided </a:t>
            </a:r>
            <a:r>
              <a:rPr lang="en-US" dirty="0" err="1"/>
              <a:t>transgastric</a:t>
            </a:r>
            <a:r>
              <a:rPr lang="en-US" dirty="0"/>
              <a:t> measurement of hepatic venous pressure (HVP) and portal vein pressure (PVP) using a fine (25G) needle; PPG = PVP − HVP.</a:t>
            </a:r>
          </a:p>
          <a:p>
            <a:r>
              <a:rPr lang="en-US" dirty="0"/>
              <a:t>Key difference: EUS-PPG measures both HVP and PVP directly vs HVPG (indirect sinusoidal gradient).</a:t>
            </a:r>
          </a:p>
          <a:p>
            <a:r>
              <a:rPr lang="en-US" dirty="0"/>
              <a:t>Potential advantages: </a:t>
            </a:r>
          </a:p>
          <a:p>
            <a:pPr lvl="1"/>
            <a:r>
              <a:rPr lang="en-US" dirty="0"/>
              <a:t>more direct measurement, </a:t>
            </a:r>
          </a:p>
          <a:p>
            <a:pPr lvl="1"/>
            <a:r>
              <a:rPr lang="en-US" dirty="0"/>
              <a:t>accessible within routine endoscopy units, </a:t>
            </a:r>
          </a:p>
          <a:p>
            <a:pPr lvl="1"/>
            <a:r>
              <a:rPr lang="en-US" dirty="0"/>
              <a:t>may perform better for presinusoidal and non-cirrhotic causes of PHT (where HVPG underperforms).</a:t>
            </a:r>
          </a:p>
        </p:txBody>
      </p:sp>
    </p:spTree>
    <p:extLst>
      <p:ext uri="{BB962C8B-B14F-4D97-AF65-F5344CB8AC3E}">
        <p14:creationId xmlns:p14="http://schemas.microsoft.com/office/powerpoint/2010/main" val="182981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96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diagram of a human body&#10;&#10;Description automatically generated">
            <a:extLst>
              <a:ext uri="{FF2B5EF4-FFF2-40B4-BE49-F238E27FC236}">
                <a16:creationId xmlns:a16="http://schemas.microsoft.com/office/drawing/2014/main" id="{25A9C9D9-8B73-B82A-DD9B-FFF661B9D8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2600" y="1190055"/>
            <a:ext cx="8178799" cy="44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82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039F9-C02B-035C-8FD3-86B18CA8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24B0E185-6B68-15D1-A146-824E55B1D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09" b="18853"/>
          <a:stretch/>
        </p:blipFill>
        <p:spPr>
          <a:xfrm>
            <a:off x="339096" y="643970"/>
            <a:ext cx="6245854" cy="28593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B8F9F-CE7C-C9DD-EF51-2D3FB45BCF56}"/>
              </a:ext>
            </a:extLst>
          </p:cNvPr>
          <p:cNvSpPr txBox="1"/>
          <p:nvPr/>
        </p:nvSpPr>
        <p:spPr>
          <a:xfrm>
            <a:off x="2368550" y="274638"/>
            <a:ext cx="463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When is HVP measurement unreliable</a:t>
            </a:r>
          </a:p>
        </p:txBody>
      </p:sp>
      <p:pic>
        <p:nvPicPr>
          <p:cNvPr id="9" name="Picture 8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057E55D1-AC10-16A4-A3D3-8A6D6D658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28" b="6012"/>
          <a:stretch/>
        </p:blipFill>
        <p:spPr>
          <a:xfrm>
            <a:off x="457200" y="3608363"/>
            <a:ext cx="5562600" cy="3123670"/>
          </a:xfrm>
          <a:prstGeom prst="rect">
            <a:avLst/>
          </a:prstGeom>
        </p:spPr>
      </p:pic>
      <p:sp>
        <p:nvSpPr>
          <p:cNvPr id="27" name="Sun 26">
            <a:extLst>
              <a:ext uri="{FF2B5EF4-FFF2-40B4-BE49-F238E27FC236}">
                <a16:creationId xmlns:a16="http://schemas.microsoft.com/office/drawing/2014/main" id="{38D3A545-AA2F-6AC4-47AE-8FB5B26647C1}"/>
              </a:ext>
            </a:extLst>
          </p:cNvPr>
          <p:cNvSpPr/>
          <p:nvPr/>
        </p:nvSpPr>
        <p:spPr>
          <a:xfrm>
            <a:off x="5172718" y="3340100"/>
            <a:ext cx="1113781" cy="734735"/>
          </a:xfrm>
          <a:prstGeom prst="su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3EB700-51C5-ACFA-29F4-FF906EFA8484}"/>
              </a:ext>
            </a:extLst>
          </p:cNvPr>
          <p:cNvSpPr txBox="1"/>
          <p:nvPr/>
        </p:nvSpPr>
        <p:spPr>
          <a:xfrm>
            <a:off x="6286499" y="3707467"/>
            <a:ext cx="2645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?? Utility in donor assessment in LRLT (Living related liver donor transplant) programs, were NIT not favorable</a:t>
            </a:r>
          </a:p>
        </p:txBody>
      </p:sp>
    </p:spTree>
    <p:extLst>
      <p:ext uri="{BB962C8B-B14F-4D97-AF65-F5344CB8AC3E}">
        <p14:creationId xmlns:p14="http://schemas.microsoft.com/office/powerpoint/2010/main" val="1570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81BA8-39B5-E699-09BE-A8D81438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Evidence &amp; validation status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BE3B9-22BD-91E2-FAA6-F5341F73D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Feasibility and safety: initial proof-of-principle and subsequent US cohort studies (mainly MASLD) support technical feasibility and acceptable safety.</a:t>
            </a:r>
          </a:p>
          <a:p>
            <a:r>
              <a:rPr lang="en-US" b="1" dirty="0">
                <a:solidFill>
                  <a:srgbClr val="FF0000"/>
                </a:solidFill>
              </a:rPr>
              <a:t>GRAPE trial: </a:t>
            </a:r>
            <a:r>
              <a:rPr lang="en-US" dirty="0"/>
              <a:t>EUS-PPG correlated well with HVPG (correlation coefficient 0.82) when measured same day/nearby.</a:t>
            </a:r>
          </a:p>
          <a:p>
            <a:r>
              <a:rPr lang="en-US" b="1" dirty="0">
                <a:solidFill>
                  <a:srgbClr val="FF0000"/>
                </a:solidFill>
              </a:rPr>
              <a:t>ENCOUNTER trial (NCT04987034) </a:t>
            </a:r>
            <a:r>
              <a:rPr lang="en-US" dirty="0"/>
              <a:t>results awaited for further real-time validation.</a:t>
            </a:r>
          </a:p>
          <a:p>
            <a:r>
              <a:rPr lang="en-US" dirty="0"/>
              <a:t>If non-inferiority to HVPG is confirmed, EUS-PPG could increase patient access (endoscopy widely available ??) and be preferred in selected etiologies.</a:t>
            </a:r>
          </a:p>
        </p:txBody>
      </p:sp>
    </p:spTree>
    <p:extLst>
      <p:ext uri="{BB962C8B-B14F-4D97-AF65-F5344CB8AC3E}">
        <p14:creationId xmlns:p14="http://schemas.microsoft.com/office/powerpoint/2010/main" val="426849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3A0FE-24C3-FDDC-2C5C-24D3AA4E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utility, limitations &amp; implementation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66A91-4583-C2F9-618E-D65435AD4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1500"/>
            <a:ext cx="8382000" cy="46101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Potential uses: </a:t>
            </a:r>
          </a:p>
          <a:p>
            <a:pPr lvl="1"/>
            <a:r>
              <a:rPr lang="en-US" dirty="0"/>
              <a:t>Identify CSPH for NSBB initiation, </a:t>
            </a:r>
          </a:p>
          <a:p>
            <a:pPr lvl="1"/>
            <a:r>
              <a:rPr lang="en-US" dirty="0"/>
              <a:t>Monitor </a:t>
            </a:r>
            <a:r>
              <a:rPr lang="en-US" dirty="0" err="1"/>
              <a:t>haemodynamic</a:t>
            </a:r>
            <a:r>
              <a:rPr lang="en-US" dirty="0"/>
              <a:t> response to therapy, </a:t>
            </a:r>
          </a:p>
          <a:p>
            <a:pPr lvl="1"/>
            <a:r>
              <a:rPr lang="en-US" dirty="0"/>
              <a:t>Stratify surgical risk (</a:t>
            </a:r>
            <a:r>
              <a:rPr lang="en-US" dirty="0" err="1"/>
              <a:t>eg</a:t>
            </a:r>
            <a:r>
              <a:rPr lang="en-US" dirty="0"/>
              <a:t>, bariatric surgery), </a:t>
            </a:r>
          </a:p>
          <a:p>
            <a:pPr lvl="1"/>
            <a:r>
              <a:rPr lang="en-US" dirty="0"/>
              <a:t>Evaluate PSVD and non-cirrhotic PHT, combine with same-session EUS-LB.</a:t>
            </a:r>
          </a:p>
          <a:p>
            <a:r>
              <a:rPr lang="en-US" dirty="0"/>
              <a:t>Limitations / cautions: </a:t>
            </a:r>
          </a:p>
          <a:p>
            <a:pPr lvl="1"/>
            <a:r>
              <a:rPr lang="en-US" dirty="0"/>
              <a:t>Not ideal in decompensated patients with large ascites or </a:t>
            </a:r>
          </a:p>
          <a:p>
            <a:pPr lvl="1"/>
            <a:r>
              <a:rPr lang="en-US" dirty="0"/>
              <a:t>Severe coagulopathy (</a:t>
            </a:r>
            <a:r>
              <a:rPr lang="en-US" dirty="0">
                <a:solidFill>
                  <a:srgbClr val="FF0000"/>
                </a:solidFill>
              </a:rPr>
              <a:t>HVPG still superior here</a:t>
            </a:r>
            <a:r>
              <a:rPr lang="en-US" dirty="0"/>
              <a:t>).</a:t>
            </a:r>
          </a:p>
          <a:p>
            <a:r>
              <a:rPr lang="en-US" dirty="0"/>
              <a:t>NITs (LSM/SSM) are rising as first-line: they reduce need for invasive testing but leave a </a:t>
            </a:r>
            <a:r>
              <a:rPr lang="en-US" b="1" dirty="0">
                <a:solidFill>
                  <a:srgbClr val="FF0000"/>
                </a:solidFill>
              </a:rPr>
              <a:t>~35% “grey zone” </a:t>
            </a:r>
            <a:r>
              <a:rPr lang="en-US" dirty="0"/>
              <a:t>for </a:t>
            </a:r>
            <a:r>
              <a:rPr lang="en-US" dirty="0" err="1"/>
              <a:t>cACLD</a:t>
            </a:r>
            <a:r>
              <a:rPr lang="en-US" dirty="0"/>
              <a:t>; </a:t>
            </a:r>
            <a:r>
              <a:rPr lang="en-US" b="1" dirty="0">
                <a:solidFill>
                  <a:srgbClr val="FF0000"/>
                </a:solidFill>
              </a:rPr>
              <a:t>PSVD</a:t>
            </a:r>
            <a:r>
              <a:rPr lang="en-US" dirty="0"/>
              <a:t> diagnostic grey zone may be </a:t>
            </a:r>
            <a:r>
              <a:rPr lang="en-US" b="1" dirty="0">
                <a:solidFill>
                  <a:srgbClr val="FF0000"/>
                </a:solidFill>
              </a:rPr>
              <a:t>~70% </a:t>
            </a:r>
            <a:r>
              <a:rPr lang="en-US" dirty="0"/>
              <a:t>— these patients may benefit most from EUS-PPG.</a:t>
            </a:r>
          </a:p>
          <a:p>
            <a:r>
              <a:rPr lang="en-US" dirty="0"/>
              <a:t>Implementation needs: </a:t>
            </a:r>
          </a:p>
          <a:p>
            <a:pPr lvl="1"/>
            <a:r>
              <a:rPr lang="en-US" dirty="0"/>
              <a:t>procedural standardization, validated platforms, training and competence maintenance (</a:t>
            </a:r>
            <a:r>
              <a:rPr lang="en-US" dirty="0" err="1"/>
              <a:t>harmonised</a:t>
            </a:r>
            <a:r>
              <a:rPr lang="en-US" dirty="0"/>
              <a:t> technique and quality assurance) to avoid underperformance and misleading conclusions.</a:t>
            </a:r>
          </a:p>
        </p:txBody>
      </p:sp>
    </p:spTree>
    <p:extLst>
      <p:ext uri="{BB962C8B-B14F-4D97-AF65-F5344CB8AC3E}">
        <p14:creationId xmlns:p14="http://schemas.microsoft.com/office/powerpoint/2010/main" val="2457806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Summary on EUS PPG measurement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dirty="0"/>
          </a:p>
          <a:p>
            <a:r>
              <a:rPr dirty="0"/>
              <a:t>Direct measurement of portal and hepatic vein pressures</a:t>
            </a:r>
          </a:p>
          <a:p>
            <a:r>
              <a:rPr dirty="0"/>
              <a:t>Uses </a:t>
            </a:r>
            <a:r>
              <a:rPr dirty="0" err="1"/>
              <a:t>transgastric</a:t>
            </a:r>
            <a:r>
              <a:rPr dirty="0"/>
              <a:t> 25G needle</a:t>
            </a:r>
          </a:p>
          <a:p>
            <a:r>
              <a:rPr dirty="0"/>
              <a:t>Strong correlation with HVPG (r≈0.82)</a:t>
            </a:r>
          </a:p>
          <a:p>
            <a:r>
              <a:rPr dirty="0"/>
              <a:t>Identifies clinically significant portal hypertension (CSPH)</a:t>
            </a:r>
          </a:p>
          <a:p>
            <a:r>
              <a:rPr dirty="0"/>
              <a:t>Useful in MASLD and presinusoidal disease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5FBAA-D708-0544-D49A-4943173DDB16}"/>
              </a:ext>
            </a:extLst>
          </p:cNvPr>
          <p:cNvSpPr txBox="1"/>
          <p:nvPr/>
        </p:nvSpPr>
        <p:spPr>
          <a:xfrm>
            <a:off x="3931920" y="6583362"/>
            <a:ext cx="47548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en-ZA" dirty="0"/>
              <a:t>GRAPE Trial 2024; Huang et al., 2020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611174-4485-2EC0-3562-0DDC64A9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IT TAKES TWO TO TANGO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1A0EE-5184-2916-7A31-A2DA4960477C}"/>
              </a:ext>
            </a:extLst>
          </p:cNvPr>
          <p:cNvSpPr txBox="1"/>
          <p:nvPr/>
        </p:nvSpPr>
        <p:spPr>
          <a:xfrm>
            <a:off x="457201" y="1507524"/>
            <a:ext cx="637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Years ago, a publication in Gut- esteemed journal stated that “....the liver is a stupid organ. </a:t>
            </a:r>
          </a:p>
        </p:txBody>
      </p:sp>
      <p:pic>
        <p:nvPicPr>
          <p:cNvPr id="11" name="Picture 10" descr="A collection of cartoon characters&#10;&#10;Description automatically generated">
            <a:extLst>
              <a:ext uri="{FF2B5EF4-FFF2-40B4-BE49-F238E27FC236}">
                <a16:creationId xmlns:a16="http://schemas.microsoft.com/office/drawing/2014/main" id="{3C03A577-B6F4-AC3C-67FA-12B38F04F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661" b="38911"/>
          <a:stretch/>
        </p:blipFill>
        <p:spPr>
          <a:xfrm>
            <a:off x="7285324" y="1317868"/>
            <a:ext cx="1715046" cy="2761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378BBC-0D43-D99C-6777-AB91C559D332}"/>
              </a:ext>
            </a:extLst>
          </p:cNvPr>
          <p:cNvSpPr txBox="1"/>
          <p:nvPr/>
        </p:nvSpPr>
        <p:spPr>
          <a:xfrm>
            <a:off x="0" y="2325173"/>
            <a:ext cx="6376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has only limited abilities to express itself, i.e., become fat, necrotize, swell, inflame, clot and scarify.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 descr="A cartoon illustration of a sad liver holding a sign&#10;&#10;Description automatically generated">
            <a:extLst>
              <a:ext uri="{FF2B5EF4-FFF2-40B4-BE49-F238E27FC236}">
                <a16:creationId xmlns:a16="http://schemas.microsoft.com/office/drawing/2014/main" id="{D3E79B00-6BE1-23B1-4DDC-4B01CFA34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3" b="6739"/>
          <a:stretch/>
        </p:blipFill>
        <p:spPr>
          <a:xfrm>
            <a:off x="4905778" y="2688267"/>
            <a:ext cx="2534296" cy="24342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9DCF3B-5DDF-EC8F-C223-ABF0EE89A2BC}"/>
              </a:ext>
            </a:extLst>
          </p:cNvPr>
          <p:cNvSpPr txBox="1"/>
          <p:nvPr/>
        </p:nvSpPr>
        <p:spPr>
          <a:xfrm>
            <a:off x="457200" y="3429000"/>
            <a:ext cx="4409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liver can become leaky, it can sometimes hurt and its plumbing can clog...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Picture 19" descr="A cartoon of a liver with arms and legs&#10;&#10;Description automatically generated">
            <a:extLst>
              <a:ext uri="{FF2B5EF4-FFF2-40B4-BE49-F238E27FC236}">
                <a16:creationId xmlns:a16="http://schemas.microsoft.com/office/drawing/2014/main" id="{6AA38D84-8439-0D74-EFA0-9C717B6B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456" y="4145976"/>
            <a:ext cx="2537695" cy="17729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57EC4E-834A-0E7C-FDB7-E5EBE68E6BE1}"/>
              </a:ext>
            </a:extLst>
          </p:cNvPr>
          <p:cNvSpPr txBox="1"/>
          <p:nvPr/>
        </p:nvSpPr>
        <p:spPr>
          <a:xfrm>
            <a:off x="160638" y="5626210"/>
            <a:ext cx="8839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liver, often harmed by persistent alcohol use, metabolic syndrome, viral hepatitis, or other liver-related dangers, not only poses a major health concern for individuals but also represents a worldwide health challenge, given that it is responsible for over 2 million deaths each year (which is one in every 25 fatalities).</a:t>
            </a:r>
          </a:p>
        </p:txBody>
      </p:sp>
    </p:spTree>
    <p:extLst>
      <p:ext uri="{BB962C8B-B14F-4D97-AF65-F5344CB8AC3E}">
        <p14:creationId xmlns:p14="http://schemas.microsoft.com/office/powerpoint/2010/main" val="15620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7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110924C6-E822-7F1E-1E51-43124177B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40" r="3525" b="1"/>
          <a:stretch>
            <a:fillRect/>
          </a:stretch>
        </p:blipFill>
        <p:spPr>
          <a:xfrm>
            <a:off x="628650" y="754148"/>
            <a:ext cx="78867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2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73071-FC75-BFB2-6204-2F975A7E0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213" y="2398713"/>
            <a:ext cx="7772400" cy="1500187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EUS-guided portal vein sampling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8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53E6-5D9F-774A-DB99-B4BDEF83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Concept &amp; Emerging Diagnostic Utility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7D0FE-A4F8-78CF-D0B0-5C948D8BB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EUS provides precise, low-risk access to the portal and hepatic circulation, </a:t>
            </a:r>
            <a:r>
              <a:rPr lang="en-US" b="1" dirty="0">
                <a:solidFill>
                  <a:srgbClr val="FF0000"/>
                </a:solidFill>
              </a:rPr>
              <a:t>enabling direct sampling of portal venous blood</a:t>
            </a:r>
            <a:r>
              <a:rPr lang="en-US" dirty="0"/>
              <a:t> or </a:t>
            </a:r>
            <a:r>
              <a:rPr lang="en-US" b="1" dirty="0">
                <a:solidFill>
                  <a:srgbClr val="FF0000"/>
                </a:solidFill>
              </a:rPr>
              <a:t>thrombus</a:t>
            </a:r>
            <a:r>
              <a:rPr lang="en-US" dirty="0"/>
              <a:t>.</a:t>
            </a:r>
          </a:p>
          <a:p>
            <a:r>
              <a:rPr lang="en-US" dirty="0"/>
              <a:t>This technique is under investigation for:</a:t>
            </a:r>
          </a:p>
          <a:p>
            <a:pPr lvl="1"/>
            <a:r>
              <a:rPr lang="en-US" dirty="0"/>
              <a:t>Improving diagnostic yield and molecular profiling in pancreatic and colorectal cancers.</a:t>
            </a:r>
          </a:p>
          <a:p>
            <a:pPr lvl="1"/>
            <a:r>
              <a:rPr lang="en-US" dirty="0"/>
              <a:t>Identifying biomarkers for metabolic and hepatic diseases.</a:t>
            </a:r>
          </a:p>
          <a:p>
            <a:r>
              <a:rPr lang="en-US" dirty="0"/>
              <a:t>Portal-venous metabolomics has revealed distinct metabolic signatures in conditions such as hepatocellular carcinoma (HCC), offering insights into </a:t>
            </a:r>
            <a:r>
              <a:rPr lang="en-US" dirty="0" err="1"/>
              <a:t>tumour</a:t>
            </a:r>
            <a:r>
              <a:rPr lang="en-US" dirty="0"/>
              <a:t> development and progression.</a:t>
            </a:r>
          </a:p>
        </p:txBody>
      </p:sp>
    </p:spTree>
    <p:extLst>
      <p:ext uri="{BB962C8B-B14F-4D97-AF65-F5344CB8AC3E}">
        <p14:creationId xmlns:p14="http://schemas.microsoft.com/office/powerpoint/2010/main" val="3429247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30F2F-8FDC-6F4B-E720-00E93949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Metabolic Research Potential &amp; Future Directions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EBB45-CB9B-7EB6-1152-F12BD8FAC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034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Portal venous blood holds rich information on pathways involved in alcohol-associated liver disease, MASLD, liver regeneration, and fibrogenesis.</a:t>
            </a:r>
          </a:p>
          <a:p>
            <a:endParaRPr lang="en-US" dirty="0"/>
          </a:p>
          <a:p>
            <a:r>
              <a:rPr lang="en-US" dirty="0"/>
              <a:t>Current research includes metabolomic profiling during bariatric surgery and upcoming studies using EUS-guided FNA (e.g., EUPOR trial).</a:t>
            </a:r>
          </a:p>
          <a:p>
            <a:endParaRPr lang="en-US" dirty="0"/>
          </a:p>
          <a:p>
            <a:r>
              <a:rPr lang="en-US" dirty="0"/>
              <a:t>Given its safety and scientific potential, broader translational research, technical </a:t>
            </a:r>
            <a:r>
              <a:rPr lang="en-US" dirty="0" err="1"/>
              <a:t>standardisation</a:t>
            </a:r>
            <a:r>
              <a:rPr lang="en-US" dirty="0"/>
              <a:t>, and global adoption of EUS-guided portal vein sampling are strongly encouraged.</a:t>
            </a:r>
          </a:p>
        </p:txBody>
      </p:sp>
    </p:spTree>
    <p:extLst>
      <p:ext uri="{BB962C8B-B14F-4D97-AF65-F5344CB8AC3E}">
        <p14:creationId xmlns:p14="http://schemas.microsoft.com/office/powerpoint/2010/main" val="2954749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EUS Elastography (EUS‑SWE)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dirty="0"/>
          </a:p>
          <a:p>
            <a:r>
              <a:rPr dirty="0"/>
              <a:t>Shear‑wave elastography performed during EUS</a:t>
            </a:r>
          </a:p>
          <a:p>
            <a:r>
              <a:rPr dirty="0"/>
              <a:t>Accurate assessment of liver fibrosis and steatosis</a:t>
            </a:r>
          </a:p>
          <a:p>
            <a:r>
              <a:rPr dirty="0"/>
              <a:t>Superior performance in class II–III obesity</a:t>
            </a:r>
          </a:p>
          <a:p>
            <a:r>
              <a:rPr dirty="0"/>
              <a:t>Potential alternative to VCTE and MRI‑E</a:t>
            </a:r>
          </a:p>
          <a:p>
            <a:r>
              <a:rPr dirty="0"/>
              <a:t>Can measure spleen stiffness as marker of CSPH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72B64-3E0D-EA8B-1EDB-095914B2CE5C}"/>
              </a:ext>
            </a:extLst>
          </p:cNvPr>
          <p:cNvSpPr txBox="1"/>
          <p:nvPr/>
        </p:nvSpPr>
        <p:spPr>
          <a:xfrm>
            <a:off x="4064000" y="6308725"/>
            <a:ext cx="4732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en-ZA" sz="1400" b="1" dirty="0"/>
              <a:t>RUMIPAMBA Trial ongoing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EUS-Guided Biliary Drainage (EUS‑BD)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3208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dirty="0"/>
          </a:p>
          <a:p>
            <a:r>
              <a:rPr dirty="0"/>
              <a:t>Preferred when ERCP fails or in surgically altered anatomy</a:t>
            </a:r>
          </a:p>
          <a:p>
            <a:r>
              <a:rPr dirty="0"/>
              <a:t>Techniques include:</a:t>
            </a:r>
            <a:endParaRPr lang="en-GB" dirty="0"/>
          </a:p>
          <a:p>
            <a:r>
              <a:rPr dirty="0"/>
              <a:t> – EUS‑guided </a:t>
            </a:r>
            <a:r>
              <a:rPr dirty="0" err="1"/>
              <a:t>hepaticogastrostomy</a:t>
            </a:r>
            <a:r>
              <a:rPr dirty="0"/>
              <a:t> (EUS‑HGS)</a:t>
            </a:r>
          </a:p>
          <a:p>
            <a:r>
              <a:rPr dirty="0"/>
              <a:t> – EUS‑guided </a:t>
            </a:r>
            <a:r>
              <a:rPr dirty="0" err="1"/>
              <a:t>choledochoduodenostomy</a:t>
            </a:r>
            <a:r>
              <a:rPr dirty="0"/>
              <a:t> (EUS‑CDS)</a:t>
            </a:r>
          </a:p>
          <a:p>
            <a:r>
              <a:rPr dirty="0"/>
              <a:t> – Rendezvous EUS‑ERCP</a:t>
            </a:r>
            <a:endParaRPr lang="en-GB" dirty="0"/>
          </a:p>
          <a:p>
            <a:r>
              <a:rPr dirty="0"/>
              <a:t>High technical success (&gt;90%)</a:t>
            </a:r>
          </a:p>
          <a:p>
            <a:r>
              <a:rPr dirty="0"/>
              <a:t>Lower reintervention rates vs PTBD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825C89-64D7-E80E-5DBE-6A4CF7D60780}"/>
              </a:ext>
            </a:extLst>
          </p:cNvPr>
          <p:cNvSpPr txBox="1"/>
          <p:nvPr/>
        </p:nvSpPr>
        <p:spPr>
          <a:xfrm>
            <a:off x="4241800" y="6248401"/>
            <a:ext cx="4786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en-ZA" sz="1600" dirty="0"/>
              <a:t>Paik et al., </a:t>
            </a:r>
            <a:r>
              <a:rPr lang="en-ZA" sz="1600" dirty="0" err="1"/>
              <a:t>Gastrointest</a:t>
            </a:r>
            <a:r>
              <a:rPr lang="en-ZA" sz="1600" dirty="0"/>
              <a:t> </a:t>
            </a:r>
            <a:r>
              <a:rPr lang="en-ZA" sz="1600" dirty="0" err="1"/>
              <a:t>Endosc</a:t>
            </a:r>
            <a:r>
              <a:rPr lang="en-ZA" sz="1600" dirty="0"/>
              <a:t> 2023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n x-ray of a person's body&#10;&#10;Description automatically generated">
            <a:extLst>
              <a:ext uri="{FF2B5EF4-FFF2-40B4-BE49-F238E27FC236}">
                <a16:creationId xmlns:a16="http://schemas.microsoft.com/office/drawing/2014/main" id="{C22F1F34-9A3E-459E-2F57-13A407DEE2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24457"/>
          <a:stretch>
            <a:fillRect/>
          </a:stretch>
        </p:blipFill>
        <p:spPr>
          <a:xfrm>
            <a:off x="4572007" y="10"/>
            <a:ext cx="4571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932116-2F6D-CC90-8E12-764F002FE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6655"/>
            <a:ext cx="5569937" cy="13315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Pin hole complex D1/D2 stricture in patient undergoing ERC for choledocholithiasis</a:t>
            </a:r>
          </a:p>
        </p:txBody>
      </p:sp>
      <p:pic>
        <p:nvPicPr>
          <p:cNvPr id="10" name="Content Placeholder 9" descr="Close-up of a person's stomach&#10;&#10;Description automatically generated">
            <a:extLst>
              <a:ext uri="{FF2B5EF4-FFF2-40B4-BE49-F238E27FC236}">
                <a16:creationId xmlns:a16="http://schemas.microsoft.com/office/drawing/2014/main" id="{478884D2-178C-C25E-6606-462C7C01E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1663" r="20617" b="-1"/>
          <a:stretch>
            <a:fillRect/>
          </a:stretch>
        </p:blipFill>
        <p:spPr>
          <a:xfrm>
            <a:off x="-4041" y="10"/>
            <a:ext cx="462713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92010A44-5F72-FFCE-FC50-7699DC5C9165}"/>
              </a:ext>
            </a:extLst>
          </p:cNvPr>
          <p:cNvSpPr/>
          <p:nvPr/>
        </p:nvSpPr>
        <p:spPr>
          <a:xfrm rot="16798280">
            <a:off x="1258949" y="393699"/>
            <a:ext cx="1143000" cy="7239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25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EUS in Variceal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752"/>
            <a:ext cx="8229600" cy="4525963"/>
          </a:xfrm>
        </p:spPr>
        <p:txBody>
          <a:bodyPr>
            <a:normAutofit fontScale="92500"/>
          </a:bodyPr>
          <a:lstStyle/>
          <a:p>
            <a:endParaRPr dirty="0"/>
          </a:p>
          <a:p>
            <a:r>
              <a:rPr dirty="0"/>
              <a:t>EUS‑guided coil + glue therapy for gastric varices</a:t>
            </a:r>
          </a:p>
          <a:p>
            <a:r>
              <a:rPr dirty="0"/>
              <a:t>Higher obliteration rates vs endoscopic glue alone</a:t>
            </a:r>
          </a:p>
          <a:p>
            <a:r>
              <a:rPr dirty="0"/>
              <a:t>Reduced rebleeding (5–9% vs 17–30%)</a:t>
            </a:r>
            <a:endParaRPr lang="en-GB" dirty="0"/>
          </a:p>
          <a:p>
            <a:r>
              <a:rPr dirty="0"/>
              <a:t>Enables Doppler confirmation of flow cessation</a:t>
            </a:r>
          </a:p>
          <a:p>
            <a:r>
              <a:rPr dirty="0"/>
              <a:t>Useful for SPSS embolization in refractory encephalopathy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56A6B-B4C1-F89B-CB55-5ECC4011F5FF}"/>
              </a:ext>
            </a:extLst>
          </p:cNvPr>
          <p:cNvSpPr txBox="1"/>
          <p:nvPr/>
        </p:nvSpPr>
        <p:spPr>
          <a:xfrm>
            <a:off x="4815840" y="6211669"/>
            <a:ext cx="4001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err="1"/>
              <a:t>Binmoeller</a:t>
            </a:r>
            <a:r>
              <a:rPr lang="en-ZA" dirty="0"/>
              <a:t> et al., 2011; Rathi et al., 2024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ollage of ultrasound images&#10;&#10;Description automatically generated">
            <a:extLst>
              <a:ext uri="{FF2B5EF4-FFF2-40B4-BE49-F238E27FC236}">
                <a16:creationId xmlns:a16="http://schemas.microsoft.com/office/drawing/2014/main" id="{EA8D8D82-B299-312F-3B68-200B52C8D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61"/>
          <a:stretch>
            <a:fillRect/>
          </a:stretch>
        </p:blipFill>
        <p:spPr>
          <a:xfrm>
            <a:off x="20" y="10"/>
            <a:ext cx="9143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6477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Endoscopic Bariatric &amp; Metabolic Therapies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dirty="0"/>
          </a:p>
          <a:p>
            <a:r>
              <a:rPr dirty="0"/>
              <a:t>Emerging therapies for obesity and MASLD</a:t>
            </a:r>
          </a:p>
          <a:p>
            <a:r>
              <a:rPr dirty="0"/>
              <a:t>Include:</a:t>
            </a:r>
          </a:p>
          <a:p>
            <a:pPr marL="0" indent="0">
              <a:buNone/>
            </a:pPr>
            <a:r>
              <a:rPr dirty="0"/>
              <a:t> – Endoscopic sleeve gastroplasty (ESG)</a:t>
            </a:r>
          </a:p>
          <a:p>
            <a:pPr marL="0" indent="0">
              <a:buNone/>
            </a:pPr>
            <a:r>
              <a:rPr dirty="0"/>
              <a:t> – Duodenal mucosal resurfacing (DMR)</a:t>
            </a:r>
          </a:p>
          <a:p>
            <a:pPr marL="0" indent="0">
              <a:buNone/>
            </a:pPr>
            <a:r>
              <a:rPr dirty="0"/>
              <a:t>– </a:t>
            </a:r>
            <a:r>
              <a:rPr dirty="0" err="1"/>
              <a:t>Duodeno</a:t>
            </a:r>
            <a:r>
              <a:rPr dirty="0"/>
              <a:t>‑jejunal bypass liner (DJBL)</a:t>
            </a:r>
          </a:p>
          <a:p>
            <a:r>
              <a:rPr dirty="0"/>
              <a:t>ESG achieves 48–70% excess weight loss</a:t>
            </a:r>
          </a:p>
          <a:p>
            <a:r>
              <a:rPr dirty="0"/>
              <a:t>DMR improves HbA1c and liver fat independent of weight loss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086D0-757E-ED39-1CD0-1335364ED952}"/>
              </a:ext>
            </a:extLst>
          </p:cNvPr>
          <p:cNvSpPr txBox="1"/>
          <p:nvPr/>
        </p:nvSpPr>
        <p:spPr>
          <a:xfrm>
            <a:off x="4572000" y="646025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en-ZA" dirty="0"/>
              <a:t>MERIT Trial 2022; EMINENT 2023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Definition of Endohepatology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5234782"/>
          </a:xfrm>
        </p:spPr>
        <p:txBody>
          <a:bodyPr>
            <a:normAutofit fontScale="92500" lnSpcReduction="10000"/>
          </a:bodyPr>
          <a:lstStyle/>
          <a:p>
            <a:endParaRPr dirty="0"/>
          </a:p>
          <a:p>
            <a:r>
              <a:rPr dirty="0"/>
              <a:t>Integration of advanced endoscopy into hepatology practice</a:t>
            </a:r>
            <a:endParaRPr lang="en-GB" dirty="0"/>
          </a:p>
          <a:p>
            <a:r>
              <a:rPr dirty="0"/>
              <a:t>Uses EUS, ERCP, and advanced imaging to diagnose and treat hepatic and biliary diseases</a:t>
            </a:r>
          </a:p>
          <a:p>
            <a:r>
              <a:rPr dirty="0"/>
              <a:t>Minimally invasive approach </a:t>
            </a:r>
            <a:endParaRPr lang="en-GB" dirty="0"/>
          </a:p>
          <a:p>
            <a:pPr marL="971550" lvl="1" indent="-514350">
              <a:buFont typeface="+mj-lt"/>
              <a:buAutoNum type="alphaLcParenR"/>
            </a:pPr>
            <a:r>
              <a:rPr dirty="0"/>
              <a:t>liver parenchymal, </a:t>
            </a:r>
            <a:endParaRPr lang="en-GB" dirty="0"/>
          </a:p>
          <a:p>
            <a:pPr marL="971550" lvl="1" indent="-514350">
              <a:buFont typeface="+mj-lt"/>
              <a:buAutoNum type="alphaLcParenR"/>
            </a:pPr>
            <a:r>
              <a:rPr dirty="0"/>
              <a:t>vascular, and </a:t>
            </a:r>
            <a:endParaRPr lang="en-GB" dirty="0"/>
          </a:p>
          <a:p>
            <a:pPr marL="971550" lvl="1" indent="-514350">
              <a:buFont typeface="+mj-lt"/>
              <a:buAutoNum type="alphaLcParenR"/>
            </a:pPr>
            <a:r>
              <a:rPr dirty="0"/>
              <a:t>biliary disorders</a:t>
            </a:r>
            <a:endParaRPr lang="en-GB" dirty="0"/>
          </a:p>
          <a:p>
            <a:r>
              <a:rPr dirty="0"/>
              <a:t>Enables one‑stop combined diagnostic and therapeutic sessions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E9078-FFCE-102F-12FB-EFA5B3072580}"/>
              </a:ext>
            </a:extLst>
          </p:cNvPr>
          <p:cNvSpPr txBox="1"/>
          <p:nvPr/>
        </p:nvSpPr>
        <p:spPr>
          <a:xfrm>
            <a:off x="3328416" y="6550223"/>
            <a:ext cx="5358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en-ZA" sz="1400" dirty="0" err="1"/>
              <a:t>Vanderschueren</a:t>
            </a:r>
            <a:r>
              <a:rPr lang="en-ZA" sz="1400" dirty="0"/>
              <a:t> et al., Gut 2025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EUS in Hepatobiliary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dirty="0"/>
          </a:p>
          <a:p>
            <a:r>
              <a:rPr dirty="0"/>
              <a:t>EUS‑guided gallbladder drainage in high‑risk </a:t>
            </a:r>
            <a:r>
              <a:rPr dirty="0" err="1"/>
              <a:t>cirrhotics</a:t>
            </a:r>
            <a:endParaRPr dirty="0"/>
          </a:p>
          <a:p>
            <a:r>
              <a:rPr dirty="0"/>
              <a:t>EUS‑guided management of PSC strictures (adjunct to ERCP)</a:t>
            </a:r>
          </a:p>
          <a:p>
            <a:r>
              <a:rPr dirty="0"/>
              <a:t>Assessment of biliary obstruction when ERCP nondiagnostic</a:t>
            </a:r>
          </a:p>
          <a:p>
            <a:r>
              <a:rPr dirty="0"/>
              <a:t>Improved safety vs percutaneous drainage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17D35-D5E7-2056-4480-A963054F38FC}"/>
              </a:ext>
            </a:extLst>
          </p:cNvPr>
          <p:cNvSpPr txBox="1"/>
          <p:nvPr/>
        </p:nvSpPr>
        <p:spPr>
          <a:xfrm>
            <a:off x="4114800" y="646025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en-ZA" dirty="0" err="1"/>
              <a:t>Multicenter</a:t>
            </a:r>
            <a:r>
              <a:rPr lang="en-ZA" dirty="0"/>
              <a:t> Cirrhosis‑GBD Study 2024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/>
              <a:t>Future Directions in </a:t>
            </a:r>
            <a:r>
              <a:rPr dirty="0" err="1"/>
              <a:t>Endohepatology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r>
              <a:rPr dirty="0"/>
              <a:t>EUS‑guided TIPS creation (</a:t>
            </a:r>
            <a:r>
              <a:rPr dirty="0">
                <a:solidFill>
                  <a:srgbClr val="FF0000"/>
                </a:solidFill>
              </a:rPr>
              <a:t>experimental</a:t>
            </a:r>
            <a:r>
              <a:rPr dirty="0"/>
              <a:t>)</a:t>
            </a:r>
          </a:p>
          <a:p>
            <a:r>
              <a:rPr dirty="0"/>
              <a:t>EUS‑guided </a:t>
            </a:r>
            <a:r>
              <a:rPr dirty="0" err="1"/>
              <a:t>tumour</a:t>
            </a:r>
            <a:r>
              <a:rPr dirty="0"/>
              <a:t> ablation and fiducial placement</a:t>
            </a:r>
          </a:p>
          <a:p>
            <a:r>
              <a:rPr dirty="0"/>
              <a:t>AI‑enhanced </a:t>
            </a:r>
            <a:r>
              <a:rPr lang="en-ZA" dirty="0"/>
              <a:t>C</a:t>
            </a:r>
            <a:r>
              <a:rPr dirty="0" err="1"/>
              <a:t>holangioscopy</a:t>
            </a:r>
            <a:r>
              <a:rPr lang="en-GB" dirty="0"/>
              <a:t> (</a:t>
            </a:r>
            <a:r>
              <a:rPr lang="en-GB" dirty="0">
                <a:solidFill>
                  <a:srgbClr val="FF0000"/>
                </a:solidFill>
              </a:rPr>
              <a:t>validated</a:t>
            </a:r>
            <a:r>
              <a:rPr lang="en-GB" dirty="0"/>
              <a:t>)</a:t>
            </a:r>
            <a:endParaRPr dirty="0"/>
          </a:p>
          <a:p>
            <a:r>
              <a:rPr dirty="0"/>
              <a:t>Integration of metabolic endoscopy into liver care pathways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25A3D-494C-80A8-2CC8-15B2DB672056}"/>
              </a:ext>
            </a:extLst>
          </p:cNvPr>
          <p:cNvSpPr txBox="1"/>
          <p:nvPr/>
        </p:nvSpPr>
        <p:spPr>
          <a:xfrm>
            <a:off x="3944112" y="646025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en-ZA" dirty="0" err="1"/>
              <a:t>Vanderschueren</a:t>
            </a:r>
            <a:r>
              <a:rPr lang="en-ZA" dirty="0"/>
              <a:t> et al., Gut 2025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FB999-E6C5-52D3-6698-07E5BFA0A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B901F299-E241-3F2F-147A-C5977A8B6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736" y="1600200"/>
            <a:ext cx="7878528" cy="4525963"/>
          </a:xfrm>
        </p:spPr>
      </p:pic>
    </p:spTree>
    <p:extLst>
      <p:ext uri="{BB962C8B-B14F-4D97-AF65-F5344CB8AC3E}">
        <p14:creationId xmlns:p14="http://schemas.microsoft.com/office/powerpoint/2010/main" val="350943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7DCEF-8C64-E3D1-9033-DD9BB1C22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</a:t>
            </a:r>
          </a:p>
        </p:txBody>
      </p:sp>
      <p:pic>
        <p:nvPicPr>
          <p:cNvPr id="5" name="Content Placeholder 4" descr="A couple of men pointing at each other&#10;&#10;Description automatically generated">
            <a:extLst>
              <a:ext uri="{FF2B5EF4-FFF2-40B4-BE49-F238E27FC236}">
                <a16:creationId xmlns:a16="http://schemas.microsoft.com/office/drawing/2014/main" id="{44CF3253-3310-7F92-DA53-E6C52EC81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533" y="1675227"/>
            <a:ext cx="585893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4D3E53-5357-BD40-345D-5EB8F4AF51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948614"/>
              </p:ext>
            </p:extLst>
          </p:nvPr>
        </p:nvGraphicFramePr>
        <p:xfrm>
          <a:off x="1211208" y="643466"/>
          <a:ext cx="6721583" cy="5571069"/>
        </p:xfrm>
        <a:graphic>
          <a:graphicData uri="http://schemas.openxmlformats.org/drawingml/2006/table">
            <a:tbl>
              <a:tblPr/>
              <a:tblGrid>
                <a:gridCol w="2999222">
                  <a:extLst>
                    <a:ext uri="{9D8B030D-6E8A-4147-A177-3AD203B41FA5}">
                      <a16:colId xmlns:a16="http://schemas.microsoft.com/office/drawing/2014/main" val="997968521"/>
                    </a:ext>
                  </a:extLst>
                </a:gridCol>
                <a:gridCol w="3722361">
                  <a:extLst>
                    <a:ext uri="{9D8B030D-6E8A-4147-A177-3AD203B41FA5}">
                      <a16:colId xmlns:a16="http://schemas.microsoft.com/office/drawing/2014/main" val="3837044296"/>
                    </a:ext>
                  </a:extLst>
                </a:gridCol>
              </a:tblGrid>
              <a:tr h="963222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Liver parenchyma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Evaluation of liver parenchyma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373176"/>
                  </a:ext>
                </a:extLst>
              </a:tr>
              <a:tr h="57272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Transient elastography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782453"/>
                  </a:ext>
                </a:extLst>
              </a:tr>
              <a:tr h="963222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 dirty="0">
                          <a:effectLst/>
                          <a:latin typeface="Arial" panose="020B0604020202020204" pitchFamily="34" charset="0"/>
                        </a:rPr>
                        <a:t>EUS guided tissue acquisition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389684"/>
                  </a:ext>
                </a:extLst>
              </a:tr>
              <a:tr h="963222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Vascular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Portal Pressure measurement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659102"/>
                  </a:ext>
                </a:extLst>
              </a:tr>
              <a:tr h="963222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EUS guided variceal obliteration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623127"/>
                  </a:ext>
                </a:extLst>
              </a:tr>
              <a:tr h="57272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Future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EUS guided TIPS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636124"/>
                  </a:ext>
                </a:extLst>
              </a:tr>
              <a:tr h="572727"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None/>
                      </a:pPr>
                      <a:r>
                        <a:rPr lang="en-ZA" sz="2600" b="0" i="0" u="none" strike="noStrike" dirty="0">
                          <a:effectLst/>
                          <a:latin typeface="Arial" panose="020B0604020202020204" pitchFamily="34" charset="0"/>
                        </a:rPr>
                        <a:t>Portal blood sampling </a:t>
                      </a:r>
                    </a:p>
                  </a:txBody>
                  <a:tcPr marL="67794" marR="67794" marT="65083" marB="650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81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962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Applications of Endohepatology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dirty="0"/>
          </a:p>
          <a:p>
            <a:r>
              <a:rPr dirty="0"/>
              <a:t>EUS‑guided liver biopsy (EUS‑LB)</a:t>
            </a:r>
          </a:p>
          <a:p>
            <a:r>
              <a:rPr dirty="0"/>
              <a:t>EUS portal pressure gradient measurement (EUS‑PPG)</a:t>
            </a:r>
          </a:p>
          <a:p>
            <a:r>
              <a:rPr dirty="0"/>
              <a:t>EUS shear‑wave elastography (EUS‑SWE)</a:t>
            </a:r>
          </a:p>
          <a:p>
            <a:r>
              <a:rPr dirty="0"/>
              <a:t>EUS‑guided biliary drainage</a:t>
            </a:r>
          </a:p>
          <a:p>
            <a:r>
              <a:rPr dirty="0"/>
              <a:t>EUS‑guided variceal therapy (coil + glue)</a:t>
            </a:r>
          </a:p>
          <a:p>
            <a:r>
              <a:rPr dirty="0"/>
              <a:t>Portal vein sampling and metabolic profiling</a:t>
            </a:r>
          </a:p>
          <a:p>
            <a:r>
              <a:rPr dirty="0"/>
              <a:t>Endoscopic bariatric and metabolic therapies (EBMT)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5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iagram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13D68F7A-48A3-2AC9-9D79-93D9BF6A2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591" r="-1" b="550"/>
          <a:stretch>
            <a:fillRect/>
          </a:stretch>
        </p:blipFill>
        <p:spPr>
          <a:xfrm>
            <a:off x="1447234" y="643467"/>
            <a:ext cx="62495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35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93338"/>
            <a:ext cx="6858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EUS-Guided Liver Biopsy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B089-4273-3D7B-97D9-2F09F425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r>
              <a:rPr lang="en-US" dirty="0"/>
              <a:t>Technical Advances &amp; Diagnostic Performance of EUS-LB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10DDA-A0D2-FDBF-87E9-496E3C61C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95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EUS-guided liver biopsy (EUS-LB) is an effective alternative to percutaneous and </a:t>
            </a:r>
            <a:r>
              <a:rPr lang="en-US" dirty="0" err="1"/>
              <a:t>transjugular</a:t>
            </a:r>
            <a:r>
              <a:rPr lang="en-US" dirty="0"/>
              <a:t> routes, offering comparable or superior diagnostic yield.</a:t>
            </a:r>
          </a:p>
          <a:p>
            <a:r>
              <a:rPr lang="en-US" dirty="0"/>
              <a:t>Optimal specimen quality depends on technical factors:</a:t>
            </a:r>
          </a:p>
          <a:p>
            <a:pPr lvl="1"/>
            <a:r>
              <a:rPr lang="en-US" dirty="0"/>
              <a:t>Needle: 19G FNB </a:t>
            </a:r>
            <a:r>
              <a:rPr lang="en-US" dirty="0" err="1"/>
              <a:t>Franseen</a:t>
            </a:r>
            <a:r>
              <a:rPr lang="en-US" dirty="0"/>
              <a:t> type.</a:t>
            </a:r>
          </a:p>
          <a:p>
            <a:pPr lvl="1"/>
            <a:r>
              <a:rPr lang="en-US" dirty="0"/>
              <a:t>Technique: “Wet </a:t>
            </a:r>
            <a:r>
              <a:rPr lang="en-US" dirty="0" err="1"/>
              <a:t>heparinised</a:t>
            </a:r>
            <a:r>
              <a:rPr lang="en-US" dirty="0"/>
              <a:t>” suction (WEST), saline-prefilled syringe, heparin-flushed needle.</a:t>
            </a:r>
          </a:p>
          <a:p>
            <a:pPr lvl="1"/>
            <a:r>
              <a:rPr lang="en-US" dirty="0"/>
              <a:t>Jabbing style: 3–4 actuations using a to-and-fro “fanning” motion over 3–4 cm.</a:t>
            </a:r>
          </a:p>
          <a:p>
            <a:pPr lvl="1"/>
            <a:r>
              <a:rPr lang="en-US" dirty="0"/>
              <a:t>Tissue retrieval: Sieve/cassette with saline flush to clear blood and allow rapid assessment.</a:t>
            </a:r>
          </a:p>
          <a:p>
            <a:r>
              <a:rPr lang="en-US" dirty="0"/>
              <a:t>Enables </a:t>
            </a:r>
            <a:r>
              <a:rPr lang="en-US" dirty="0" err="1"/>
              <a:t>bilobar</a:t>
            </a:r>
            <a:r>
              <a:rPr lang="en-US" dirty="0"/>
              <a:t> sampling, improving representativeness and reducing sampling error.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1409B-A71E-0C55-F005-F9D8CE7B8FFF}"/>
              </a:ext>
            </a:extLst>
          </p:cNvPr>
          <p:cNvSpPr txBox="1"/>
          <p:nvPr/>
        </p:nvSpPr>
        <p:spPr>
          <a:xfrm>
            <a:off x="4163568" y="6243479"/>
            <a:ext cx="49804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/>
            </a:pPr>
            <a:r>
              <a:rPr lang="en-ZA" dirty="0" err="1"/>
              <a:t>Mony</a:t>
            </a:r>
            <a:r>
              <a:rPr lang="en-ZA" dirty="0"/>
              <a:t> et al., Gut 2025; </a:t>
            </a:r>
            <a:r>
              <a:rPr lang="en-ZA" dirty="0" err="1"/>
              <a:t>Facciorusso</a:t>
            </a:r>
            <a:r>
              <a:rPr lang="en-ZA" dirty="0"/>
              <a:t> et al., 2023</a:t>
            </a:r>
          </a:p>
        </p:txBody>
      </p:sp>
    </p:spTree>
    <p:extLst>
      <p:ext uri="{BB962C8B-B14F-4D97-AF65-F5344CB8AC3E}">
        <p14:creationId xmlns:p14="http://schemas.microsoft.com/office/powerpoint/2010/main" val="154125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5D8B-6795-16A9-976F-F8E8BBB2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Advantages, Safety &amp; Cost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E146-3E5B-B0FD-9FE2-641745933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31200" cy="49831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Real-time ultrasound guidance allows precise needle placement, avoiding vascular structures and improving safety.</a:t>
            </a:r>
          </a:p>
          <a:p>
            <a:r>
              <a:rPr lang="en-US" dirty="0"/>
              <a:t>Low complication rate (&lt;3%), most commonly minor self-limited bleeding.</a:t>
            </a:r>
          </a:p>
          <a:p>
            <a:r>
              <a:rPr lang="en-US" dirty="0"/>
              <a:t>Sedation-based procedure with shorter recovery time (≈30 min vs 4 hours for percutaneous).</a:t>
            </a:r>
          </a:p>
          <a:p>
            <a:r>
              <a:rPr lang="en-US" dirty="0"/>
              <a:t>Particularly advantageous in morbidly obese patients where percutaneous access is limited.</a:t>
            </a:r>
          </a:p>
          <a:p>
            <a:r>
              <a:rPr lang="en-US" dirty="0"/>
              <a:t>Cost-comparable to percutaneous biopsy (≈€2447 vs €2494) with similar QALYs. </a:t>
            </a:r>
          </a:p>
          <a:p>
            <a:r>
              <a:rPr lang="en-US" dirty="0"/>
              <a:t>Facilitates same-session procedures (e.g., EUS-PPG) and same-session </a:t>
            </a:r>
            <a:r>
              <a:rPr lang="en-US" dirty="0" err="1"/>
              <a:t>bilobar</a:t>
            </a:r>
            <a:r>
              <a:rPr lang="en-US" dirty="0"/>
              <a:t> biopsies, increasing yield without added risk.</a:t>
            </a:r>
          </a:p>
          <a:p>
            <a:r>
              <a:rPr lang="en-US" dirty="0"/>
              <a:t>EUS is superior to CT for detecting and sampling small metastatic lesions.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488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1525</Words>
  <Application>Microsoft Macintosh PowerPoint</Application>
  <PresentationFormat>On-screen Show (4:3)</PresentationFormat>
  <Paragraphs>169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Comic Sans MS</vt:lpstr>
      <vt:lpstr>Office Theme</vt:lpstr>
      <vt:lpstr> </vt:lpstr>
      <vt:lpstr>IT TAKES TWO TO TANGO</vt:lpstr>
      <vt:lpstr>Definition of Endohepatology</vt:lpstr>
      <vt:lpstr>PowerPoint Presentation</vt:lpstr>
      <vt:lpstr>Applications of Endohepatology</vt:lpstr>
      <vt:lpstr>PowerPoint Presentation</vt:lpstr>
      <vt:lpstr>EUS-Guided Liver Biopsy</vt:lpstr>
      <vt:lpstr> Technical Advances &amp; Diagnostic Performance of EUS-LB </vt:lpstr>
      <vt:lpstr>Clinical Advantages, Safety &amp; Cost Considerations</vt:lpstr>
      <vt:lpstr>EUS-Guided Liver Biopsy</vt:lpstr>
      <vt:lpstr>EUS Portal Pressure Gradient (EUS‑PPG)</vt:lpstr>
      <vt:lpstr>Key principles</vt:lpstr>
      <vt:lpstr>Why measure portal pressure  (clinical context)</vt:lpstr>
      <vt:lpstr>What is EUS-PPG and how it compares to HVPG (method)</vt:lpstr>
      <vt:lpstr>PowerPoint Presentation</vt:lpstr>
      <vt:lpstr>PowerPoint Presentation</vt:lpstr>
      <vt:lpstr>Evidence &amp; validation status</vt:lpstr>
      <vt:lpstr>Clinical utility, limitations &amp; implementation considerations</vt:lpstr>
      <vt:lpstr>Summary on EUS PPG measurement</vt:lpstr>
      <vt:lpstr>PowerPoint Presentation</vt:lpstr>
      <vt:lpstr>PowerPoint Presentation</vt:lpstr>
      <vt:lpstr>Concept &amp; Emerging Diagnostic Utility</vt:lpstr>
      <vt:lpstr>Metabolic Research Potential &amp; Future Directions</vt:lpstr>
      <vt:lpstr>EUS Elastography (EUS‑SWE)</vt:lpstr>
      <vt:lpstr>EUS-Guided Biliary Drainage (EUS‑BD)</vt:lpstr>
      <vt:lpstr>Pin hole complex D1/D2 stricture in patient undergoing ERC for choledocholithiasis</vt:lpstr>
      <vt:lpstr>EUS in Variceal Management</vt:lpstr>
      <vt:lpstr>PowerPoint Presentation</vt:lpstr>
      <vt:lpstr>Endoscopic Bariatric &amp; Metabolic Therapies</vt:lpstr>
      <vt:lpstr>EUS in Hepatobiliary Disorders</vt:lpstr>
      <vt:lpstr>Future Directions in Endohepatology</vt:lpstr>
      <vt:lpstr>PowerPoint Presentation</vt:lpstr>
      <vt:lpstr>Thank You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/>
  <cp:keywords/>
  <dc:description>generated using python-pptx</dc:description>
  <cp:lastModifiedBy>Dominic Mutura</cp:lastModifiedBy>
  <cp:revision>14</cp:revision>
  <dcterms:created xsi:type="dcterms:W3CDTF">2013-01-27T09:14:16Z</dcterms:created>
  <dcterms:modified xsi:type="dcterms:W3CDTF">2025-11-15T04:46:17Z</dcterms:modified>
  <cp:category/>
</cp:coreProperties>
</file>